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009" r:id="rId3"/>
    <p:sldId id="1017" r:id="rId4"/>
    <p:sldId id="1042" r:id="rId5"/>
    <p:sldId id="1015" r:id="rId6"/>
    <p:sldId id="1020" r:id="rId7"/>
    <p:sldId id="1030" r:id="rId8"/>
    <p:sldId id="1043" r:id="rId9"/>
    <p:sldId id="1031" r:id="rId10"/>
    <p:sldId id="1041" r:id="rId11"/>
    <p:sldId id="1016" r:id="rId12"/>
    <p:sldId id="1023" r:id="rId13"/>
    <p:sldId id="1035" r:id="rId14"/>
    <p:sldId id="1039" r:id="rId15"/>
    <p:sldId id="1037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5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I can speak French.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360854" y="997980"/>
            <a:ext cx="11485848" cy="2031325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koalas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Yes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do. I want a pen friend from Australia. Because I want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there to see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kangaroos. They are very lovely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3"/>
          <p:cNvSpPr txBox="1">
            <a:spLocks/>
          </p:cNvSpPr>
          <p:nvPr/>
        </p:nvSpPr>
        <p:spPr bwMode="auto">
          <a:xfrm>
            <a:off x="360854" y="288022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引导的一般疑问句，其肯定回答为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I/we do.</a:t>
            </a:r>
            <a:r>
              <a:rPr lang="en-US" altLang="zh-CN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</a:t>
            </a:r>
            <a:endParaRPr lang="en-US" altLang="zh-CN" b="1" spc="-10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内容占位符 4"/>
          <p:cNvSpPr txBox="1">
            <a:spLocks/>
          </p:cNvSpPr>
          <p:nvPr/>
        </p:nvSpPr>
        <p:spPr bwMode="auto">
          <a:xfrm>
            <a:off x="360854" y="40819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5.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根据常识可知，澳大利亚有考拉和袋鼠，故选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24026" y="17729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269642" y="241501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 bwMode="auto">
          <a:xfrm>
            <a:off x="2962065" y="1175518"/>
            <a:ext cx="6264696" cy="49180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39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E6803-5DB5-2E51-87FF-60149A5A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6C2914-67A6-B63C-68E2-3931C3EB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Pals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pen pal is a friend you write to, usually in another country. Many kids have pen pals to learn about different cultures and practice writing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indent="718185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find a pen pal, you can join a school program or use a safe website. First, you introduce yourself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name, age, hobbies, and family. Then, you ask questions about your pen pal’s life. For example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your favourite food? Do you have pets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1794;FounderCES">
            <a:extLst>
              <a:ext uri="{FF2B5EF4-FFF2-40B4-BE49-F238E27FC236}">
                <a16:creationId xmlns:a16="http://schemas.microsoft.com/office/drawing/2014/main" id="{72473D63-2B10-443A-A716-788E0462F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73329"/>
            <a:ext cx="7822584" cy="64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5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0D0BF9D-8035-871D-EEB4-50CD944DD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3970318"/>
          </a:xfrm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 pals write letters by hand, while others send emails. Letters take longer, but they feel special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also exchange small gifts like postcards or stickers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indent="718185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a pen pal helps you make new friends and learn a new language. Lucy, a 5-year-old girl, has a pen pal in Japan. She says, “I love learning Japanese words and telling her about Chinese festivals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3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56FC03B-44DD-92F8-781F-05C0363A7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35275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a pen pal?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friend you play sports with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 friend you write to in another place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family member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9638" y="8554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5A0275D8-BBC3-931C-6C4E-03F8E5C8D5A6}"/>
              </a:ext>
            </a:extLst>
          </p:cNvPr>
          <p:cNvSpPr txBox="1">
            <a:spLocks/>
          </p:cNvSpPr>
          <p:nvPr/>
        </p:nvSpPr>
        <p:spPr bwMode="auto">
          <a:xfrm>
            <a:off x="360854" y="3281433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you find a pen pal?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Through a school program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By watching TV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By shopping online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5386" y="340158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44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0CC52E5-4A36-4E3C-8399-9362B12D6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76291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send to a pen pal?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Video games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Postcards or stickers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Big boxes of toys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4012" y="99644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E729ADC3-9982-B1A1-E888-8365D3E07B22}"/>
              </a:ext>
            </a:extLst>
          </p:cNvPr>
          <p:cNvSpPr txBox="1">
            <a:spLocks/>
          </p:cNvSpPr>
          <p:nvPr/>
        </p:nvSpPr>
        <p:spPr bwMode="auto">
          <a:xfrm>
            <a:off x="360854" y="3425449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Lucy like having a pen pal?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gets free toys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learns Japanese and shares Chinese culture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travels to Japan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4012" y="35369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30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48D6F0D-F152-03F2-4CA8-6064F376F3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769265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“share” mean in the passage?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Keep something secret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Buy something new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Give something to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6760" y="188941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068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1752;FounderCES">
            <a:extLst>
              <a:ext uri="{FF2B5EF4-FFF2-40B4-BE49-F238E27FC236}">
                <a16:creationId xmlns:a16="http://schemas.microsoft.com/office/drawing/2014/main" id="{7334A859-1B04-BBC5-60F3-8CC9481D0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21574"/>
            <a:ext cx="8038608" cy="595575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1894563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52975" algn="l"/>
                <a:tab pos="9861550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My brother likes swimming.</a:t>
            </a:r>
            <a:r>
              <a:rPr lang="en-US" altLang="zh-CN" sz="105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Tingting can write emails in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52975" algn="l"/>
                <a:tab pos="9861550" algn="l"/>
              </a:tabLs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I love pet cats.</a:t>
            </a:r>
            <a:r>
              <a:rPr lang="en-US" altLang="zh-CN" sz="105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Collecting stamps is my favourite hobby.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I like candy very much.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51723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fd31.jpg" descr="id:21474931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28143" y="4135040"/>
            <a:ext cx="2325575" cy="1212973"/>
          </a:xfrm>
          <a:prstGeom prst="rect">
            <a:avLst/>
          </a:prstGeom>
        </p:spPr>
      </p:pic>
      <p:pic>
        <p:nvPicPr>
          <p:cNvPr id="7" name="fd32.jpg" descr="id:214749317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42597" y="4131367"/>
            <a:ext cx="1772426" cy="1265618"/>
          </a:xfrm>
          <a:prstGeom prst="rect">
            <a:avLst/>
          </a:prstGeom>
        </p:spPr>
      </p:pic>
      <p:pic>
        <p:nvPicPr>
          <p:cNvPr id="8" name="fd33.jpg" descr="id:214749317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624034" y="4140265"/>
            <a:ext cx="2074484" cy="1207403"/>
          </a:xfrm>
          <a:prstGeom prst="rect">
            <a:avLst/>
          </a:prstGeom>
        </p:spPr>
      </p:pic>
      <p:pic>
        <p:nvPicPr>
          <p:cNvPr id="9" name="fd34.jpg" descr="id:214749318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054538" y="4212071"/>
            <a:ext cx="1339709" cy="1160510"/>
          </a:xfrm>
          <a:prstGeom prst="rect">
            <a:avLst/>
          </a:prstGeom>
        </p:spPr>
      </p:pic>
      <p:pic>
        <p:nvPicPr>
          <p:cNvPr id="11" name="fd35.jpg" descr="id:2147493192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10450999" y="4005064"/>
            <a:ext cx="684767" cy="138127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759078" y="563360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005560" y="562498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108313" y="563455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237369" y="563360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T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0396840" y="564223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读句子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根据句意选择正确的选项。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French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candy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pen friend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story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address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shows how old a person or a thing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language that people speak in France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tale or account of events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tells you where a person lives or where a place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793875" indent="-1793875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sweet food, like lollipops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棒棒糖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chocolates, that kids often love to eat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1126654" y="1613560"/>
            <a:ext cx="9937104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4012" y="22271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3593" y="28598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4012" y="350527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4012" y="415930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63593" y="48024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34323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选出与下列句子相对应的答语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write emails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	</a:t>
            </a:r>
          </a:p>
          <a:p>
            <a:pPr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a pen friend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	</a:t>
            </a:r>
          </a:p>
        </p:txBody>
      </p:sp>
      <p:pic>
        <p:nvPicPr>
          <p:cNvPr id="5" name="25课外拓展提优-通.eps" descr="id:2147491759;FounderCES">
            <a:extLst>
              <a:ext uri="{FF2B5EF4-FFF2-40B4-BE49-F238E27FC236}">
                <a16:creationId xmlns:a16="http://schemas.microsoft.com/office/drawing/2014/main" id="{25F9F7F7-C32D-1C24-8785-13298D36F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716538"/>
            <a:ext cx="5950377" cy="63235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74012" y="208988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7337852" y="1844824"/>
            <a:ext cx="4517994" cy="324217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No. I want a phone friend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I can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No, I don’t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 can speak French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 like painting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86022" y="2592375"/>
            <a:ext cx="666131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引导的一般疑问句，其肯定回答为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I/we can.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，否定回答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I/we can’t.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586022" y="5148975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你想要一个笔友吗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，答句应回复是否需要笔友，选项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不，我想要一个电话朋友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4012" y="465980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1811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like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	</a:t>
            </a:r>
          </a:p>
          <a:p>
            <a:pPr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playing games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	</a:t>
            </a:r>
          </a:p>
          <a:p>
            <a:pPr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do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	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577396" y="1404150"/>
            <a:ext cx="58778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你喜欢什么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，答句应回复喜欢做的事情，故选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4012" y="88093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65386" y="28081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63593" y="536267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0" name="内容占位符 5"/>
          <p:cNvSpPr txBox="1">
            <a:spLocks/>
          </p:cNvSpPr>
          <p:nvPr/>
        </p:nvSpPr>
        <p:spPr bwMode="auto">
          <a:xfrm>
            <a:off x="586022" y="3328754"/>
            <a:ext cx="586922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引导的一般疑问句，其肯定回答为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I/we do.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，否定回答为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I/we don’t.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7396" y="5860020"/>
            <a:ext cx="97662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问句句意为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你会做什么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，答句应回复会的技能，故选</a:t>
            </a:r>
            <a:r>
              <a:rPr lang="en-US" altLang="zh-CN">
                <a:cs typeface="Times New Roman" panose="02020603050405020304" pitchFamily="18" charset="0"/>
              </a:rPr>
              <a:t>D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6950676" y="773330"/>
            <a:ext cx="4517994" cy="324217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No. I want a phone friend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I can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No, I don’t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I can speak French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0688" algn="l"/>
                <a:tab pos="65468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 like painting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2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2607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按要求完成句子。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from Sydney.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Sydney?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speak French.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French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2173360"/>
            <a:ext cx="18533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Are </a:t>
            </a:r>
            <a:r>
              <a:rPr lang="en-US" altLang="zh-CN" smtClean="0"/>
              <a:t>     you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44078" y="4806866"/>
            <a:ext cx="16321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Can </a:t>
            </a:r>
            <a:r>
              <a:rPr lang="en-US" altLang="zh-CN" smtClean="0"/>
              <a:t>    he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77689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本句是含有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动词的陈述句，改为一般疑问句时，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动词提前，第一人称改为第二人称，故填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0854" y="52924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本句是含有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的陈述句，改为一般疑问句时，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提前，故填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write emails in Chinese.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emails in Chinese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like painting?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作否定回答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8" y="1829584"/>
            <a:ext cx="21018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can’t/cannot</a:t>
            </a:r>
            <a:endParaRPr lang="zh-CN" altLang="en-US"/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23421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的否定形式为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can’t/cannot,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can’t/cannot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20744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引导的一般疑问句，其肯定回答为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I/we do.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，否定回答为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I/we don’t.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I/we don’t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09402" y="3744922"/>
            <a:ext cx="17524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I/we don’t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95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67090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his pen friend.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his pen friend?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and reading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5200" y="1752564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Who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45119" y="3590268"/>
            <a:ext cx="31502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What </a:t>
            </a:r>
            <a:r>
              <a:rPr lang="en-US" altLang="zh-CN" smtClean="0"/>
              <a:t>     do      you</a:t>
            </a:r>
            <a:endParaRPr lang="zh-CN" altLang="en-US"/>
          </a:p>
        </p:txBody>
      </p:sp>
      <p:sp>
        <p:nvSpPr>
          <p:cNvPr id="7" name="内容占位符 9"/>
          <p:cNvSpPr txBox="1">
            <a:spLocks/>
          </p:cNvSpPr>
          <p:nvPr/>
        </p:nvSpPr>
        <p:spPr bwMode="auto">
          <a:xfrm>
            <a:off x="360854" y="2239368"/>
            <a:ext cx="875868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是人名，用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0"/>
          <p:cNvSpPr txBox="1">
            <a:spLocks/>
          </p:cNvSpPr>
          <p:nvPr/>
        </p:nvSpPr>
        <p:spPr bwMode="auto">
          <a:xfrm>
            <a:off x="360854" y="414204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画线部分是喜欢的事情，用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提问，助动词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提前，第一人称改为第二人称，故填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68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693676"/>
            <a:ext cx="11485848" cy="4164217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从方框中选择合适的选项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or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from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koalas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Yes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I’ve got some phone friends. But I also want a pen friend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7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country do you want a pen pal </a:t>
            </a:r>
            <a:r>
              <a:rPr lang="en-US" altLang="zh-CN" sz="27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7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7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sz="27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7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a pen friend from China </a:t>
            </a:r>
            <a:r>
              <a:rPr lang="en-US" altLang="zh-CN" sz="27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7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France. Because I can </a:t>
            </a: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endParaRPr lang="zh-CN" altLang="zh-CN" sz="27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7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7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and French. Do you want a pen friend?</a:t>
            </a:r>
            <a:endParaRPr lang="zh-CN" altLang="zh-CN" sz="27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010488" y="1388505"/>
            <a:ext cx="6264696" cy="49180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71098" y="2412262"/>
            <a:ext cx="444352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887294" y="3567324"/>
            <a:ext cx="423514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11"/>
          <p:cNvSpPr txBox="1">
            <a:spLocks/>
          </p:cNvSpPr>
          <p:nvPr/>
        </p:nvSpPr>
        <p:spPr bwMode="auto">
          <a:xfrm>
            <a:off x="360854" y="3048708"/>
            <a:ext cx="11485848" cy="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本句句意为</a:t>
            </a:r>
            <a:r>
              <a:rPr lang="en-US" altLang="zh-CN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你想要来自哪个国家的笔友</a:t>
            </a:r>
            <a:r>
              <a:rPr lang="en-US" altLang="zh-CN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</a:t>
            </a:r>
            <a:r>
              <a:rPr lang="en-US" altLang="zh-CN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756298"/>
            <a:ext cx="11485848" cy="129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2.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我想要一个来自中国或者来自法国的笔友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1810" y="5903150"/>
            <a:ext cx="624607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用汉语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89150" y="42456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53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834</Words>
  <Application>Microsoft Office PowerPoint</Application>
  <PresentationFormat>自定义</PresentationFormat>
  <Paragraphs>138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403</cp:revision>
  <dcterms:created xsi:type="dcterms:W3CDTF">2020-11-06T05:24:00Z</dcterms:created>
  <dcterms:modified xsi:type="dcterms:W3CDTF">2025-06-10T02:59:49Z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